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75" r:id="rId9"/>
    <p:sldId id="266" r:id="rId10"/>
    <p:sldId id="267" r:id="rId11"/>
    <p:sldId id="268" r:id="rId12"/>
    <p:sldId id="294" r:id="rId13"/>
    <p:sldId id="269" r:id="rId14"/>
    <p:sldId id="289" r:id="rId15"/>
    <p:sldId id="302" r:id="rId16"/>
    <p:sldId id="271" r:id="rId17"/>
    <p:sldId id="305" r:id="rId18"/>
    <p:sldId id="306" r:id="rId19"/>
    <p:sldId id="307" r:id="rId20"/>
    <p:sldId id="292" r:id="rId21"/>
    <p:sldId id="304" r:id="rId22"/>
    <p:sldId id="290" r:id="rId23"/>
    <p:sldId id="272" r:id="rId24"/>
    <p:sldId id="276" r:id="rId25"/>
    <p:sldId id="273" r:id="rId26"/>
    <p:sldId id="296" r:id="rId27"/>
    <p:sldId id="277" r:id="rId28"/>
    <p:sldId id="278" r:id="rId29"/>
    <p:sldId id="303" r:id="rId30"/>
    <p:sldId id="279" r:id="rId31"/>
    <p:sldId id="280" r:id="rId32"/>
    <p:sldId id="282" r:id="rId33"/>
    <p:sldId id="281" r:id="rId34"/>
    <p:sldId id="274" r:id="rId35"/>
    <p:sldId id="288" r:id="rId36"/>
    <p:sldId id="286" r:id="rId37"/>
    <p:sldId id="285" r:id="rId38"/>
    <p:sldId id="283" r:id="rId39"/>
    <p:sldId id="287" r:id="rId40"/>
    <p:sldId id="298" r:id="rId41"/>
    <p:sldId id="30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6F8"/>
    <a:srgbClr val="EAEFF7"/>
    <a:srgbClr val="D2DEE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0000" autoAdjust="0"/>
  </p:normalViewPr>
  <p:slideViewPr>
    <p:cSldViewPr snapToGrid="0">
      <p:cViewPr varScale="1">
        <p:scale>
          <a:sx n="66" d="100"/>
          <a:sy n="66" d="100"/>
        </p:scale>
        <p:origin x="132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0E324-C300-4262-8A72-95A0828EE944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4487-9639-405A-8833-2DF29A16D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5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ADMM</a:t>
            </a:r>
          </a:p>
          <a:p>
            <a:pPr lvl="1"/>
            <a:r>
              <a:rPr lang="en-US" altLang="zh-CN" dirty="0" smtClean="0"/>
              <a:t>SGD</a:t>
            </a:r>
          </a:p>
          <a:p>
            <a:pPr lvl="1"/>
            <a:r>
              <a:rPr lang="en-US" altLang="zh-CN" dirty="0" smtClean="0"/>
              <a:t>SCD</a:t>
            </a:r>
          </a:p>
          <a:p>
            <a:pPr lvl="1"/>
            <a:r>
              <a:rPr lang="en-US" altLang="zh-CN" dirty="0" smtClean="0"/>
              <a:t>SVRG</a:t>
            </a:r>
          </a:p>
          <a:p>
            <a:pPr lvl="1"/>
            <a:r>
              <a:rPr lang="en-US" altLang="zh-CN" dirty="0" smtClean="0"/>
              <a:t>SDCA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02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tau</a:t>
            </a:r>
            <a:r>
              <a:rPr lang="en-US" altLang="zh-CN" baseline="0" dirty="0" smtClean="0"/>
              <a:t> delay		</a:t>
            </a:r>
          </a:p>
          <a:p>
            <a:r>
              <a:rPr lang="en-US" altLang="zh-CN" dirty="0" smtClean="0"/>
              <a:t>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总迭代次数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 </a:t>
            </a:r>
            <a:r>
              <a:rPr lang="zh-CN" altLang="en-US" baseline="0" dirty="0" smtClean="0"/>
              <a:t>梯度的界</a:t>
            </a:r>
            <a:endParaRPr lang="en-US" altLang="zh-CN" dirty="0" smtClean="0"/>
          </a:p>
          <a:p>
            <a:r>
              <a:rPr lang="en-US" altLang="zh-CN" baseline="0" dirty="0" smtClean="0"/>
              <a:t>c </a:t>
            </a:r>
            <a:r>
              <a:rPr lang="zh-CN" altLang="en-US" baseline="0" dirty="0" smtClean="0"/>
              <a:t>强凸系数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(nonconvex)K</a:t>
            </a:r>
            <a:r>
              <a:rPr lang="zh-CN" altLang="en-US" baseline="0" dirty="0" smtClean="0"/>
              <a:t>总迭代次数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M</a:t>
            </a:r>
            <a:r>
              <a:rPr lang="zh-CN" altLang="en-US" baseline="0" dirty="0" smtClean="0"/>
              <a:t>每次迭代样本数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n</a:t>
            </a:r>
            <a:r>
              <a:rPr lang="zh-CN" altLang="en-US" baseline="0" dirty="0" smtClean="0"/>
              <a:t>参数维度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8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9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0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</a:t>
            </a:r>
            <a:r>
              <a:rPr lang="zh-CN" altLang="en-US" dirty="0" smtClean="0"/>
              <a:t>总迭代次数</a:t>
            </a:r>
            <a:endParaRPr lang="en-US" altLang="zh-CN" dirty="0" smtClean="0"/>
          </a:p>
          <a:p>
            <a:r>
              <a:rPr lang="en-US" altLang="zh-CN" dirty="0" smtClean="0"/>
              <a:t>n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</a:t>
            </a:r>
            <a:r>
              <a:rPr lang="en-US" altLang="zh-CN" baseline="0" dirty="0" smtClean="0"/>
              <a:t>	m</a:t>
            </a:r>
            <a:r>
              <a:rPr lang="zh-CN" altLang="en-US" baseline="0" dirty="0" smtClean="0"/>
              <a:t>每次选出的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  </a:t>
            </a:r>
            <a:r>
              <a:rPr lang="en-US" altLang="zh-CN" baseline="0" dirty="0" smtClean="0"/>
              <a:t>lambda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79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</a:t>
            </a:r>
            <a:r>
              <a:rPr lang="zh-CN" altLang="en-US" dirty="0" smtClean="0"/>
              <a:t>总迭代次数</a:t>
            </a:r>
            <a:endParaRPr lang="en-US" altLang="zh-CN" dirty="0" smtClean="0"/>
          </a:p>
          <a:p>
            <a:r>
              <a:rPr lang="en-US" altLang="zh-CN" dirty="0" smtClean="0"/>
              <a:t>n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</a:t>
            </a:r>
            <a:r>
              <a:rPr lang="en-US" altLang="zh-CN" baseline="0" dirty="0" smtClean="0"/>
              <a:t>	m</a:t>
            </a:r>
            <a:r>
              <a:rPr lang="zh-CN" altLang="en-US" baseline="0" dirty="0" smtClean="0"/>
              <a:t>每次选出的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  </a:t>
            </a:r>
            <a:r>
              <a:rPr lang="en-US" altLang="zh-CN" baseline="0" dirty="0" smtClean="0"/>
              <a:t>lambda </a:t>
            </a:r>
          </a:p>
          <a:p>
            <a:r>
              <a:rPr lang="en-US" altLang="zh-CN" baseline="0" dirty="0" smtClean="0"/>
              <a:t>tau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3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邻居数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r </a:t>
            </a:r>
            <a:r>
              <a:rPr lang="zh-CN" altLang="en-US" baseline="0" dirty="0" smtClean="0"/>
              <a:t>信息传递时间</a:t>
            </a:r>
            <a:endParaRPr lang="en-US" altLang="zh-CN" baseline="0" dirty="0" smtClean="0"/>
          </a:p>
          <a:p>
            <a:r>
              <a:rPr lang="en-US" altLang="zh-CN" baseline="0" dirty="0" smtClean="0"/>
              <a:t>n </a:t>
            </a:r>
            <a:r>
              <a:rPr lang="zh-CN" altLang="en-US" baseline="0" dirty="0" smtClean="0"/>
              <a:t>处理器数量</a:t>
            </a:r>
            <a:endParaRPr lang="en-US" altLang="zh-CN" baseline="0" dirty="0" smtClean="0"/>
          </a:p>
          <a:p>
            <a:r>
              <a:rPr lang="en-US" altLang="zh-CN" baseline="0" dirty="0" smtClean="0"/>
              <a:t>h  </a:t>
            </a:r>
            <a:r>
              <a:rPr lang="zh-CN" altLang="en-US" baseline="0" dirty="0" smtClean="0"/>
              <a:t>每</a:t>
            </a:r>
            <a:r>
              <a:rPr lang="en-US" altLang="zh-CN" baseline="0" dirty="0" smtClean="0"/>
              <a:t>h</a:t>
            </a:r>
            <a:r>
              <a:rPr lang="zh-CN" altLang="en-US" baseline="0" dirty="0" smtClean="0"/>
              <a:t>次自己迭代交流一次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75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76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intuition is that if features from different blocks are almost </a:t>
            </a:r>
            <a:r>
              <a:rPr lang="zh-CN" altLang="en-US" dirty="0" smtClean="0"/>
              <a:t>正交</a:t>
            </a:r>
            <a:r>
              <a:rPr lang="en-US" altLang="zh-CN" dirty="0" smtClean="0"/>
              <a:t> then the matrices M in M will be close to identity and will therefore have small ρ(M).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6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en-US" altLang="zh-CN" baseline="0" dirty="0" smtClean="0"/>
              <a:t> feature number</a:t>
            </a:r>
          </a:p>
          <a:p>
            <a:r>
              <a:rPr lang="en-US" altLang="zh-CN" dirty="0" smtClean="0"/>
              <a:t> P coordinates are updated in every iteration.</a:t>
            </a:r>
          </a:p>
          <a:p>
            <a:r>
              <a:rPr lang="en-US" altLang="zh-CN" dirty="0" smtClean="0"/>
              <a:t>Rho </a:t>
            </a:r>
            <a:r>
              <a:rPr lang="zh-CN" altLang="en-US" dirty="0" smtClean="0"/>
              <a:t>谱半径（特征值绝对值的最大值）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3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并行化的视角</a:t>
            </a:r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异步算法的实现</a:t>
            </a:r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并行算法遇到的问题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7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93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partition</a:t>
            </a:r>
          </a:p>
          <a:p>
            <a:r>
              <a:rPr lang="en-US" altLang="zh-CN" dirty="0" smtClean="0"/>
              <a:t>T&lt;&lt;m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Online</a:t>
            </a:r>
          </a:p>
          <a:p>
            <a:r>
              <a:rPr lang="en-US" altLang="zh-CN" dirty="0" smtClean="0"/>
              <a:t>Data partition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5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单机</a:t>
            </a:r>
            <a:r>
              <a:rPr lang="en-US" altLang="zh-CN" dirty="0" smtClean="0"/>
              <a:t>share</a:t>
            </a:r>
            <a:r>
              <a:rPr lang="en-US" altLang="zh-CN" baseline="0" dirty="0" smtClean="0"/>
              <a:t> memory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3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parallelism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9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 data number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0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9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84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9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5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4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3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4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3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7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44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2E7E-A1EF-41B2-A7AE-1FEE6FAE3B3A}" type="datetimeFigureOut">
              <a:rPr lang="zh-CN" altLang="en-US" smtClean="0"/>
              <a:t>2016/9/28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6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1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1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0.png"/><Relationship Id="rId10" Type="http://schemas.openxmlformats.org/officeDocument/2006/relationships/image" Target="../media/image60.png"/><Relationship Id="rId4" Type="http://schemas.openxmlformats.org/officeDocument/2006/relationships/image" Target="../media/image520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4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00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4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450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6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8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8145" y="512763"/>
            <a:ext cx="11069782" cy="2387600"/>
          </a:xfrm>
        </p:spPr>
        <p:txBody>
          <a:bodyPr/>
          <a:lstStyle/>
          <a:p>
            <a:r>
              <a:rPr lang="en-US" altLang="zh-CN" dirty="0" smtClean="0"/>
              <a:t>Distributed Machine Learning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Yue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09" y="1949828"/>
            <a:ext cx="8952381" cy="2428571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-6720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Cyclic asynchronous SGD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75" y="4372286"/>
            <a:ext cx="4819048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9302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Lock-free asynchronous SGD(</a:t>
            </a:r>
            <a:r>
              <a:rPr lang="en-US" altLang="zh-CN" b="1" dirty="0" err="1"/>
              <a:t>hogwild</a:t>
            </a:r>
            <a:r>
              <a:rPr lang="en-US" altLang="zh-CN" b="1" dirty="0" smtClean="0"/>
              <a:t>!)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32" y="1070291"/>
            <a:ext cx="9495238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84" y="2194613"/>
            <a:ext cx="9933333" cy="20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58" y="4390003"/>
            <a:ext cx="5176584" cy="16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6" y="2194613"/>
            <a:ext cx="10568665" cy="38188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108" y="4050840"/>
            <a:ext cx="9523809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5714" cy="27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9775"/>
          <a:stretch/>
        </p:blipFill>
        <p:spPr>
          <a:xfrm>
            <a:off x="4987900" y="774024"/>
            <a:ext cx="6882904" cy="10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" y="2576619"/>
            <a:ext cx="12085714" cy="1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228" y="4281381"/>
            <a:ext cx="7447619" cy="10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42" y="4376619"/>
            <a:ext cx="2714286" cy="4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42" y="5414714"/>
            <a:ext cx="10600000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229" y="157300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Downpour </a:t>
            </a:r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11780" y="3841002"/>
                <a:ext cx="5480220" cy="132853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Parameters on each shard act independently</a:t>
                </a:r>
              </a:p>
              <a:p>
                <a:r>
                  <a:rPr lang="en-US" altLang="zh-CN" sz="2400" dirty="0" smtClean="0"/>
                  <a:t>Accelerate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r>
                  <a:rPr lang="en-US" altLang="zh-CN" sz="2400" dirty="0" smtClean="0"/>
                  <a:t>There is little theoretical grounding for the safety for nonconvex problems</a:t>
                </a:r>
              </a:p>
              <a:p>
                <a:r>
                  <a:rPr lang="en-US" altLang="zh-CN" sz="2400" dirty="0" smtClean="0"/>
                  <a:t>But in practice it works.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1780" y="3841002"/>
                <a:ext cx="5480220" cy="1328530"/>
              </a:xfrm>
              <a:blipFill>
                <a:blip r:embed="rId3"/>
                <a:stretch>
                  <a:fillRect l="-1446" t="-5963" r="-2781" b="-123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159"/>
          <a:stretch/>
        </p:blipFill>
        <p:spPr>
          <a:xfrm>
            <a:off x="6711780" y="1047229"/>
            <a:ext cx="4872106" cy="280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4810"/>
            <a:ext cx="6773380" cy="49287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8390" y="308752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6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779" b="4244"/>
          <a:stretch/>
        </p:blipFill>
        <p:spPr>
          <a:xfrm>
            <a:off x="2117757" y="3410856"/>
            <a:ext cx="8409524" cy="3338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3455" b="4522"/>
          <a:stretch/>
        </p:blipFill>
        <p:spPr>
          <a:xfrm>
            <a:off x="4070138" y="130630"/>
            <a:ext cx="4504762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706" y="464340"/>
            <a:ext cx="11517087" cy="706023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Stale Synchronous Parallel Parameter Server</a:t>
            </a:r>
            <a:endParaRPr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7" y="5594927"/>
            <a:ext cx="7876190" cy="1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6" y="1681577"/>
            <a:ext cx="5698397" cy="27483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9234" y="1681577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current clock</a:t>
            </a:r>
          </a:p>
          <a:p>
            <a:r>
              <a:rPr lang="en-US" altLang="zh-CN" dirty="0" smtClean="0"/>
              <a:t>S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the max delay between slowest and fastest workers</a:t>
            </a:r>
          </a:p>
          <a:p>
            <a:endParaRPr lang="en-US" altLang="zh-CN" dirty="0"/>
          </a:p>
          <a:p>
            <a:r>
              <a:rPr lang="en-US" altLang="zh-CN" dirty="0" smtClean="0"/>
              <a:t>Guaranteed : [0,c-s-1]</a:t>
            </a:r>
          </a:p>
          <a:p>
            <a:r>
              <a:rPr lang="en-US" altLang="zh-CN" dirty="0" smtClean="0"/>
              <a:t>Adaptive : [c-s,c+s-1]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51683" y="3160885"/>
                <a:ext cx="5315783" cy="2538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𝑓 𝑎𝑛𝑑 𝑓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𝑡  𝑎𝑟𝑒 𝑐𝑜𝑛𝑣𝑒𝑥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𝑓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𝑡 𝑎𝑟𝑒 𝐿𝑖𝑝𝑠𝑐</a:t>
                </a:r>
                <a:r>
                  <a:rPr lang="en-US" altLang="zh-CN" dirty="0"/>
                  <a:t>ℎ</a:t>
                </a:r>
                <a:r>
                  <a:rPr lang="zh-CN" altLang="en-US" dirty="0"/>
                  <a:t>𝑖𝑡𝑧</a:t>
                </a:r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≤4</m:t>
                      </m:r>
                      <m:r>
                        <a:rPr lang="zh-CN" alt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𝐹𝐿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83" y="3160885"/>
                <a:ext cx="5315783" cy="2538067"/>
              </a:xfrm>
              <a:prstGeom prst="rect">
                <a:avLst/>
              </a:prstGeom>
              <a:blipFill>
                <a:blip r:embed="rId5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Elastic averaging SGD </a:t>
            </a:r>
            <a:endParaRPr lang="zh-CN" altLang="en-US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9024" y="1908415"/>
            <a:ext cx="4000000" cy="36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08444" y="2301944"/>
                <a:ext cx="2886816" cy="492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):=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444" y="2301944"/>
                <a:ext cx="2886816" cy="492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49027" y="2794836"/>
                <a:ext cx="471314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,⋯,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lim>
                      </m:limLow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7" y="2794836"/>
                <a:ext cx="4713143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67" y="3727463"/>
            <a:ext cx="4311125" cy="12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4269" r="1546" b="6580"/>
          <a:stretch/>
        </p:blipFill>
        <p:spPr>
          <a:xfrm>
            <a:off x="1440247" y="0"/>
            <a:ext cx="8990112" cy="52384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31" y="5258000"/>
            <a:ext cx="767619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0" y="365125"/>
            <a:ext cx="8914286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362333"/>
            <a:ext cx="9542857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2654"/>
            <a:ext cx="10515600" cy="419937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Overview of distributed machine learning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Implementation of DML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Some detail </a:t>
            </a:r>
            <a:r>
              <a:rPr lang="en-US" altLang="zh-CN" dirty="0"/>
              <a:t>discussion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77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922" y="811671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Others(</a:t>
            </a:r>
            <a:r>
              <a:rPr lang="en-US" altLang="zh-CN" b="1" dirty="0" smtClean="0">
                <a:hlinkClick r:id="rId2" action="ppaction://hlinksldjump"/>
              </a:rPr>
              <a:t>ADMM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86" y="1446811"/>
            <a:ext cx="4000000" cy="48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4" y="2987340"/>
            <a:ext cx="5733333" cy="8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70" y="3679842"/>
            <a:ext cx="6028571" cy="20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14303"/>
          <a:stretch/>
        </p:blipFill>
        <p:spPr>
          <a:xfrm>
            <a:off x="320144" y="2152041"/>
            <a:ext cx="5504762" cy="88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370" y="1392496"/>
                <a:ext cx="4137560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0" y="1392496"/>
                <a:ext cx="4137560" cy="990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715486" y="4473614"/>
            <a:ext cx="6236857" cy="820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126514" y="1317467"/>
            <a:ext cx="4276916" cy="25878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165" b="14303"/>
          <a:stretch/>
        </p:blipFill>
        <p:spPr>
          <a:xfrm>
            <a:off x="108487" y="1853371"/>
            <a:ext cx="5220469" cy="88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201319" y="840155"/>
                <a:ext cx="3554924" cy="980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1319" y="840155"/>
                <a:ext cx="3554924" cy="980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3" y="3885504"/>
            <a:ext cx="2098900" cy="1298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316" y="2688146"/>
            <a:ext cx="2904048" cy="1001606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5400000">
            <a:off x="1230562" y="3088132"/>
            <a:ext cx="894445" cy="673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133" y="5126366"/>
            <a:ext cx="2884082" cy="17045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7" y="5194330"/>
            <a:ext cx="1762736" cy="162676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810381" y="1302609"/>
            <a:ext cx="5381619" cy="4409472"/>
            <a:chOff x="6810381" y="1302609"/>
            <a:chExt cx="5381619" cy="440947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0381" y="1302609"/>
              <a:ext cx="5180952" cy="329523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72952" y="4540652"/>
              <a:ext cx="4819048" cy="1171429"/>
            </a:xfrm>
            <a:prstGeom prst="rect">
              <a:avLst/>
            </a:prstGeom>
          </p:spPr>
        </p:pic>
      </p:grp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Others(ADMM decentralize)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96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Others</a:t>
            </a:r>
            <a:r>
              <a:rPr lang="zh-CN" altLang="en-US" b="1" dirty="0"/>
              <a:t>（</a:t>
            </a:r>
            <a:r>
              <a:rPr lang="en-US" altLang="zh-CN" b="1" dirty="0"/>
              <a:t>SVRG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89" y="1169853"/>
            <a:ext cx="7846863" cy="2364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861" y="3534191"/>
            <a:ext cx="10066667" cy="33238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91" y="3475564"/>
            <a:ext cx="11923809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The effect of </a:t>
            </a:r>
            <a:r>
              <a:rPr lang="en-US" altLang="zh-CN" dirty="0" smtClean="0"/>
              <a:t>distributed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Tradeoff </a:t>
            </a:r>
            <a:r>
              <a:rPr lang="en-US" altLang="zh-CN" dirty="0"/>
              <a:t>between computation and </a:t>
            </a:r>
            <a:r>
              <a:rPr lang="en-US" altLang="zh-CN" dirty="0" smtClean="0"/>
              <a:t>communication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Model Parallelism and data parallelism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92150" y="365125"/>
            <a:ext cx="1080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/>
              <a:t>Some detail </a:t>
            </a:r>
            <a:r>
              <a:rPr lang="en-US" altLang="zh-CN" b="1" dirty="0" smtClean="0"/>
              <a:t>discussion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367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Some definition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Regret bond			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]:=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Expectation bond		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	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High probability bound 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)&gt;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For nonconvex 	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‖</m:t>
                            </m:r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r>
                  <a:rPr lang="en-US" altLang="zh-CN" dirty="0" smtClean="0"/>
                  <a:t>Convergence rate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 smtClean="0"/>
                  <a:t>	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378122" y="4711129"/>
            <a:ext cx="5649417" cy="1639493"/>
            <a:chOff x="6400800" y="2502125"/>
            <a:chExt cx="5649417" cy="1639493"/>
          </a:xfrm>
        </p:grpSpPr>
        <p:sp>
          <p:nvSpPr>
            <p:cNvPr id="7" name="左大括号 6"/>
            <p:cNvSpPr/>
            <p:nvPr/>
          </p:nvSpPr>
          <p:spPr>
            <a:xfrm>
              <a:off x="6400800" y="2773875"/>
              <a:ext cx="566057" cy="119606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952347" y="2502125"/>
                  <a:ext cx="46939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→1</m:t>
                      </m:r>
                    </m:oMath>
                  </a14:m>
                  <a:r>
                    <a:rPr lang="en-US" altLang="zh-CN" sz="2800" dirty="0" smtClean="0"/>
                    <a:t>    		 </a:t>
                  </a:r>
                  <a:r>
                    <a:rPr lang="en-US" altLang="zh-CN" sz="2800" dirty="0" err="1" smtClean="0"/>
                    <a:t>sublinearly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347" y="2502125"/>
                  <a:ext cx="4693914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1628" r="-1688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952347" y="3618398"/>
                  <a:ext cx="50978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altLang="zh-CN" sz="2800" dirty="0" smtClean="0"/>
                    <a:t>   		 </a:t>
                  </a:r>
                  <a:r>
                    <a:rPr lang="en-US" altLang="zh-CN" sz="2800" dirty="0" err="1" smtClean="0"/>
                    <a:t>superlinearly</a:t>
                  </a:r>
                  <a:r>
                    <a:rPr lang="en-US" altLang="zh-CN" sz="2800" dirty="0" smtClean="0"/>
                    <a:t> 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347" y="3618398"/>
                  <a:ext cx="5097870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2941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6948581" y="3060261"/>
                  <a:ext cx="47171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&lt;1</m:t>
                      </m:r>
                    </m:oMath>
                  </a14:m>
                  <a:r>
                    <a:rPr lang="en-US" altLang="zh-CN" sz="2800" dirty="0" smtClean="0"/>
                    <a:t> linearly 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81" y="3060261"/>
                  <a:ext cx="471714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527353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1180410"/>
                  </p:ext>
                </p:extLst>
              </p:nvPr>
            </p:nvGraphicFramePr>
            <p:xfrm>
              <a:off x="26987" y="120977"/>
              <a:ext cx="12138026" cy="64983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855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319183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511449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695356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3189183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4786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pPr algn="ctr"/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Cyclic delay SGD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≤4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</m:t>
                                </m:r>
                                <m:r>
                                  <a:rPr lang="zh-CN" altLang="en-US" sz="160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𝜆𝜏</m:t>
                                </m:r>
                                <m:sSup>
                                  <m:sSup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+[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(1+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)=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en-US" altLang="zh-CN" sz="16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Hogwild</a:t>
                          </a:r>
                          <a:r>
                            <a:rPr lang="en-US" altLang="zh-CN" sz="1600" dirty="0" smtClean="0"/>
                            <a:t>!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(1+6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𝜏𝜌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+6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𝜗𝜖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𝜂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800" i="0" kern="12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𝜗𝜀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(1+6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𝜌𝜏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+4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type m:val="lin"/>
                                                    <m:ctrlP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ssp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]≤4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sz="160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2(</m:t>
                                    </m:r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Convex</a:t>
                          </a:r>
                        </a:p>
                        <a:p>
                          <a:pPr algn="ctr"/>
                          <a:r>
                            <a:rPr lang="en-US" altLang="zh-CN" sz="1600" dirty="0" err="1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>
                              <a:hlinkClick r:id="rId3" action="ppaction://hlinksldjump"/>
                            </a:rPr>
                            <a:t>AsySGD</a:t>
                          </a:r>
                          <a:r>
                            <a:rPr lang="en-US" altLang="zh-CN" sz="1600" dirty="0" smtClean="0">
                              <a:hlinkClick r:id="rId3" action="ppaction://hlinksldjump"/>
                            </a:rPr>
                            <a:t> 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sz="16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&lt;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O(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zh-CN" sz="1600" dirty="0" smtClean="0"/>
                            <a:t>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  <m:d>
                                              <m:dPr>
                                                <m:begChr m:val="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𝛻</m:t>
                                                </m:r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≤4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𝑀𝐾𝐿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2188680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AsySGD</a:t>
                          </a:r>
                          <a:r>
                            <a:rPr lang="en-US" altLang="zh-CN" sz="1600" dirty="0" smtClean="0"/>
                            <a:t> </a:t>
                          </a:r>
                          <a:r>
                            <a:rPr lang="en-US" altLang="zh-CN" sz="1600" dirty="0" err="1" smtClean="0"/>
                            <a:t>incon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&lt;</m:t>
                                    </m:r>
                                  </m:e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  <m:d>
                                              <m:dPr>
                                                <m:begChr m:val="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𝛻</m:t>
                                                </m:r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72</m:t>
                                    </m:r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altLang="zh-CN" sz="16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800" i="0" kern="12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2(</m:t>
                                    </m:r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  <m:r>
                                              <a:rPr lang="en-US" altLang="zh-CN" sz="1800" b="0" i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i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n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𝑀𝐾𝐿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𝜎</m:t>
                                        </m:r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6365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1180410"/>
                  </p:ext>
                </p:extLst>
              </p:nvPr>
            </p:nvGraphicFramePr>
            <p:xfrm>
              <a:off x="26987" y="120977"/>
              <a:ext cx="12138026" cy="628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855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319183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511449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695356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3189183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pPr algn="ctr"/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Cyclic delay SGD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8796" t="-31183" r="-715741" b="-259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63971" r="-108919" b="-636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63971" r="-765" b="-636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155944" r="-108919" b="-505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155944" r="-765" b="-505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Hogwild</a:t>
                          </a:r>
                          <a:r>
                            <a:rPr lang="en-US" altLang="zh-CN" sz="1600" dirty="0" smtClean="0"/>
                            <a:t>!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227329" r="-715741" b="-349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227329" r="-108919" b="-349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227329" r="-765" b="-349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ssp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458261" r="-108919" b="-38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Convex</a:t>
                          </a:r>
                        </a:p>
                        <a:p>
                          <a:pPr algn="ctr"/>
                          <a:r>
                            <a:rPr lang="en-US" altLang="zh-CN" sz="1600" dirty="0" err="1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458261" r="-765" b="-38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1072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>
                              <a:hlinkClick r:id="rId5" action="ppaction://hlinksldjump"/>
                            </a:rPr>
                            <a:t>AsySGD</a:t>
                          </a:r>
                          <a:r>
                            <a:rPr lang="en-US" altLang="zh-CN" sz="1600" dirty="0" smtClean="0">
                              <a:hlinkClick r:id="rId5" action="ppaction://hlinksldjump"/>
                            </a:rPr>
                            <a:t> 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364773" r="-715741" b="-153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364773" r="-108919" b="-153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071" t="-364773" r="-765" b="-153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88680"/>
                      </a:ext>
                    </a:extLst>
                  </a:tr>
                  <a:tr h="1316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AsySGD</a:t>
                          </a:r>
                          <a:r>
                            <a:rPr lang="en-US" altLang="zh-CN" sz="1600" dirty="0" smtClean="0"/>
                            <a:t> </a:t>
                          </a:r>
                          <a:r>
                            <a:rPr lang="en-US" altLang="zh-CN" sz="1600" dirty="0" err="1" smtClean="0"/>
                            <a:t>incon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378704" r="-715741" b="-25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378704" r="-108919" b="-25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071" t="-378704" r="-765" b="-25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6365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3797300" y="3297384"/>
            <a:ext cx="2857500" cy="651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632200" y="636599"/>
            <a:ext cx="2857500" cy="7424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790487" y="3984358"/>
            <a:ext cx="4562929" cy="10864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779485" y="5083661"/>
            <a:ext cx="4562929" cy="1373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790488" y="2288640"/>
            <a:ext cx="4562929" cy="1008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66" y="1243154"/>
            <a:ext cx="4247619" cy="2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95" y="1105058"/>
            <a:ext cx="4638095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724509"/>
                  </p:ext>
                </p:extLst>
              </p:nvPr>
            </p:nvGraphicFramePr>
            <p:xfrm>
              <a:off x="177800" y="885824"/>
              <a:ext cx="11785599" cy="4777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612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283580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5210508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256539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AsySCD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)≤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𝑛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max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−1)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(2+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𝑟𝑒𝑠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 </a:t>
                          </a:r>
                          <a:r>
                            <a:rPr lang="en-US" altLang="zh-CN" dirty="0" err="1" smtClean="0"/>
                            <a:t>async-svrg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)]≤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𝜂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0.1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2(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{1,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}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n-US" altLang="zh-CN" dirty="0" smtClean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altLang="zh-CN" dirty="0" smtClean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dirty="0" smtClean="0"/>
                            <a:t>= 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724509"/>
                  </p:ext>
                </p:extLst>
              </p:nvPr>
            </p:nvGraphicFramePr>
            <p:xfrm>
              <a:off x="177800" y="885824"/>
              <a:ext cx="11785599" cy="4777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612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283580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5210508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256539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AsySCD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436" t="-74684" r="-690521" b="-3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74684" r="-70409" b="-3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9620" t="-37342" r="-950" b="-112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436" t="-174684" r="-690521" b="-2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174684" r="-70409" b="-2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145427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 </a:t>
                          </a:r>
                          <a:r>
                            <a:rPr lang="en-US" altLang="zh-CN" dirty="0" err="1" smtClean="0"/>
                            <a:t>async-svrg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181590" r="-70409" b="-489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9620" t="-181590" r="-950" b="-489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AEFF7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98427" y="4958609"/>
            <a:ext cx="3086100" cy="7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0308140"/>
                  </p:ext>
                </p:extLst>
              </p:nvPr>
            </p:nvGraphicFramePr>
            <p:xfrm>
              <a:off x="838200" y="365125"/>
              <a:ext cx="10204808" cy="57137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799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673936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815764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92110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dec</a:t>
                          </a:r>
                          <a:r>
                            <a:rPr lang="en-US" altLang="zh-CN" dirty="0" smtClean="0"/>
                            <a:t>-ADMM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kern="1200" dirty="0" smtClean="0">
                              <a:solidFill>
                                <a:schemeClr val="dk1"/>
                              </a:solidFill>
                              <a:ea typeface="+mn-ea"/>
                              <a:cs typeface="+mn-cs"/>
                            </a:rPr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r>
                                <a:rPr lang="zh-CN" altLang="en-US" sz="1800" i="1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)−</m:t>
                              </m:r>
                              <m:r>
                                <a:rPr lang="zh-CN" altLang="en-US" sz="1800" i="1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)≤</m:t>
                              </m:r>
                              <m:f>
                                <m:f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1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18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</m:e>
                                    <m: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𝐵</m:t>
                                          </m:r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8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8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</m:e>
                                    <m: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)+&lt;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</m:nary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𝑇𝑆</m:t>
                                    </m:r>
                                  </m:den>
                                </m:f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𝜆𝜖</m:t>
                                    </m:r>
                                  </m:den>
                                </m:f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lipschitz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)=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0308140"/>
                  </p:ext>
                </p:extLst>
              </p:nvPr>
            </p:nvGraphicFramePr>
            <p:xfrm>
              <a:off x="838200" y="365125"/>
              <a:ext cx="10204808" cy="57137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799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673936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815764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92110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9391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dec</a:t>
                          </a:r>
                          <a:r>
                            <a:rPr lang="en-US" altLang="zh-CN" dirty="0" smtClean="0"/>
                            <a:t>-ADMM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95484" r="-47535" b="-42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13764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134071" r="-47535" b="-194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330625" r="-47535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593966" r="-47535" b="-1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lipschitz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9885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226" t="-496914" r="-425912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2DE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99676" y="5242208"/>
            <a:ext cx="2792647" cy="590485"/>
          </a:xfrm>
          <a:prstGeom prst="rect">
            <a:avLst/>
          </a:prstGeom>
          <a:solidFill>
            <a:srgbClr val="D2DEEF"/>
          </a:solidFill>
        </p:spPr>
      </p:pic>
    </p:spTree>
    <p:extLst>
      <p:ext uri="{BB962C8B-B14F-4D97-AF65-F5344CB8AC3E}">
        <p14:creationId xmlns:p14="http://schemas.microsoft.com/office/powerpoint/2010/main" val="2775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55040" y="935770"/>
                <a:ext cx="399590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935770"/>
                <a:ext cx="3995902" cy="932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8721" y="2151764"/>
                <a:ext cx="4348540" cy="521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721" y="2151764"/>
                <a:ext cx="4348540" cy="521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55040" y="3009064"/>
                <a:ext cx="6219588" cy="521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3009064"/>
                <a:ext cx="6219588" cy="521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55040" y="5934816"/>
                <a:ext cx="75925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]=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]−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5934816"/>
                <a:ext cx="75925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39623" y="5303220"/>
                <a:ext cx="7508007" cy="83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</a:t>
                </a:r>
                <a:r>
                  <a:rPr lang="zh-CN" altLang="en-US" sz="2000" dirty="0" smtClean="0"/>
                  <a:t>geometrically distribut</a:t>
                </a:r>
                <a:r>
                  <a:rPr lang="en-US" altLang="zh-CN" sz="2000" dirty="0" smtClean="0"/>
                  <a:t>ion</a:t>
                </a:r>
                <a:endParaRPr lang="zh-CN" altLang="en-US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23" y="5303220"/>
                <a:ext cx="7508007" cy="837537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39624" y="4132731"/>
                <a:ext cx="3888372" cy="85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24" y="4132731"/>
                <a:ext cx="3888372" cy="859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171497" y="1099160"/>
            <a:ext cx="2583543" cy="575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 </a:t>
            </a:r>
            <a:r>
              <a:rPr lang="en-US" altLang="zh-CN" dirty="0" smtClean="0"/>
              <a:t>objective function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SGD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Momentum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Staleness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Asynchronous SGD</a:t>
            </a:r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err="1" smtClean="0"/>
              <a:t>Assumpution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755040" y="3904873"/>
                <a:ext cx="44909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3904873"/>
                <a:ext cx="449097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97" y="788653"/>
            <a:ext cx="12304762" cy="22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493" y="3009064"/>
            <a:ext cx="585714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dirty="0" smtClean="0"/>
              <a:t>distributed machine learning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How distributed machine learning</a:t>
            </a:r>
          </a:p>
          <a:p>
            <a:endParaRPr lang="en-US" altLang="zh-CN" dirty="0" smtClean="0"/>
          </a:p>
          <a:p>
            <a:r>
              <a:rPr lang="en-US" altLang="zh-CN" dirty="0"/>
              <a:t>Some potential </a:t>
            </a:r>
            <a:r>
              <a:rPr lang="en-US" altLang="zh-CN" dirty="0" smtClean="0"/>
              <a:t>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1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9" y="2895415"/>
            <a:ext cx="6066953" cy="2827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20952" y="2667975"/>
                <a:ext cx="6171048" cy="43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Fix  the number processes 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𝐶𝑜𝑚𝑚𝑢𝑛𝑖𝑐𝑎𝑡𝑖𝑜𝑛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𝐶𝑜𝑚𝑝𝑢𝑡𝑎𝑡𝑖𝑜𝑛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When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the communication cost decreases as m increases, and the computation costs increases as m </a:t>
                </a:r>
                <a:r>
                  <a:rPr lang="en-US" altLang="zh-CN" dirty="0" smtClean="0"/>
                  <a:t>increases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When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increasing the value of m will </a:t>
                </a:r>
                <a:r>
                  <a:rPr lang="en-US" altLang="zh-CN" dirty="0" smtClean="0"/>
                  <a:t>become less influential </a:t>
                </a:r>
                <a:r>
                  <a:rPr lang="en-US" altLang="zh-CN" dirty="0"/>
                  <a:t>on reducing the communication cost; while the computation cost would blow up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52" y="2667975"/>
                <a:ext cx="6171048" cy="4313360"/>
              </a:xfrm>
              <a:prstGeom prst="rect">
                <a:avLst/>
              </a:prstGeom>
              <a:blipFill>
                <a:blip r:embed="rId4"/>
                <a:stretch>
                  <a:fillRect l="-889" t="-849" r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924380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4673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70938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64886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08802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6223175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1/</m:t>
                              </m:r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CN" dirty="0" smtClean="0"/>
                            <a:t> 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</m:den>
                                            </m:f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6223175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0149" t="-50370" r="-68781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0000" t="-50370" r="-130417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7042" t="-50370" r="-643" b="-8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495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4647257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 update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1/</m:t>
                              </m:r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CN" dirty="0" smtClean="0"/>
                            <a:t> 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</m:den>
                                            </m:f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4647257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 </a:t>
                          </a:r>
                          <a:r>
                            <a:rPr lang="en-US" altLang="zh-CN" dirty="0" smtClean="0"/>
                            <a:t>update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49" t="-50370" r="-68781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000" t="-50370" r="-130417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7042" t="-50370" r="-643" b="-8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7015"/>
            <a:ext cx="6066953" cy="2827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20952" y="2756123"/>
                <a:ext cx="6171048" cy="3759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Fix  the number of samples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𝐶𝑜𝑚𝑚𝑢𝑛𝑖𝑐𝑎𝑡𝑖𝑜𝑛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𝐶𝑜𝑚𝑝𝑢𝑡𝑎𝑡𝑖𝑜𝑛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When  K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as K increases the computation </a:t>
                </a:r>
                <a:r>
                  <a:rPr lang="en-US" altLang="zh-CN" dirty="0" smtClean="0"/>
                  <a:t>cost would </a:t>
                </a:r>
                <a:r>
                  <a:rPr lang="en-US" altLang="zh-CN" dirty="0"/>
                  <a:t>decrease and the communication cost would increase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When 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the effect of increasing K on reducing the computation cost would diminish.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52" y="2756123"/>
                <a:ext cx="6171048" cy="3759362"/>
              </a:xfrm>
              <a:prstGeom prst="rect">
                <a:avLst/>
              </a:prstGeom>
              <a:blipFill>
                <a:blip r:embed="rId5"/>
                <a:stretch>
                  <a:fillRect l="-889" t="-810" b="-1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924380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4673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70938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64886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08802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91099" y="3085667"/>
            <a:ext cx="7435406" cy="3224124"/>
            <a:chOff x="2534094" y="2719476"/>
            <a:chExt cx="7123809" cy="29600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9809" y="2719476"/>
              <a:ext cx="6952381" cy="141904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4094" y="4155692"/>
              <a:ext cx="7123809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6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69900" y="365125"/>
            <a:ext cx="11252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smtClean="0"/>
              <a:t>Tradeoff between computation and communication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75946"/>
                  </p:ext>
                </p:extLst>
              </p:nvPr>
            </p:nvGraphicFramePr>
            <p:xfrm>
              <a:off x="323850" y="1433739"/>
              <a:ext cx="11544300" cy="8712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962930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1158805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153924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407841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1860800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)+&lt;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</m:nary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𝑇𝑆</m:t>
                                    </m:r>
                                  </m:den>
                                </m:f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75946"/>
                  </p:ext>
                </p:extLst>
              </p:nvPr>
            </p:nvGraphicFramePr>
            <p:xfrm>
              <a:off x="323850" y="1433739"/>
              <a:ext cx="11544300" cy="8712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962930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1158805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153924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407841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1860800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638" t="-694" r="-63593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2645165"/>
                <a:ext cx="6096000" cy="7284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:r>
                  <a:rPr lang="en-US" altLang="zh-CN" dirty="0"/>
                  <a:t>ADMM</a:t>
                </a:r>
                <a:r>
                  <a:rPr lang="zh-CN" altLang="en-US" dirty="0"/>
                  <a:t>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subject to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165"/>
                <a:ext cx="6096000" cy="728469"/>
              </a:xfrm>
              <a:prstGeom prst="rect">
                <a:avLst/>
              </a:prstGeom>
              <a:blipFill>
                <a:blip r:embed="rId4"/>
                <a:stretch>
                  <a:fillRect t="-4202" b="-12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558562"/>
            <a:ext cx="4261757" cy="5339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r="10030"/>
          <a:stretch/>
        </p:blipFill>
        <p:spPr>
          <a:xfrm>
            <a:off x="469900" y="4277391"/>
            <a:ext cx="4232729" cy="161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206920" y="2701013"/>
                <a:ext cx="897618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920" y="2701013"/>
                <a:ext cx="897618" cy="616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96000" y="3373634"/>
                <a:ext cx="58657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When N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the number of workers 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is large</a:t>
                </a:r>
                <a:endParaRPr lang="en-US" altLang="zh-CN" dirty="0" smtClean="0"/>
              </a:p>
              <a:p>
                <a:r>
                  <a:rPr lang="zh-CN" altLang="en-US" dirty="0" smtClean="0"/>
                  <a:t>When </a:t>
                </a:r>
                <a:r>
                  <a:rPr lang="en-US" altLang="zh-CN" dirty="0" smtClean="0"/>
                  <a:t>S(the minimum number of updates to wait) </a:t>
                </a:r>
                <a:r>
                  <a:rPr lang="zh-CN" altLang="en-US" dirty="0" smtClean="0"/>
                  <a:t>is </a:t>
                </a:r>
                <a:r>
                  <a:rPr lang="zh-CN" altLang="en-US" dirty="0"/>
                  <a:t>large</a:t>
                </a:r>
              </a:p>
              <a:p>
                <a:r>
                  <a:rPr lang="zh-CN" alt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zh-CN" dirty="0" smtClean="0"/>
                  <a:t>(the maximum number of delay)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is large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73634"/>
                <a:ext cx="5865708" cy="1200329"/>
              </a:xfrm>
              <a:prstGeom prst="rect">
                <a:avLst/>
              </a:prstGeom>
              <a:blipFill>
                <a:blip r:embed="rId8"/>
                <a:stretch>
                  <a:fillRect l="-832" t="-2538" r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24840"/>
            <a:ext cx="5450235" cy="212049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069" y="2645165"/>
            <a:ext cx="6038095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210381"/>
            <a:ext cx="3076190" cy="2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43" y="1332623"/>
            <a:ext cx="8285714" cy="10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1" y="2681432"/>
            <a:ext cx="4000500" cy="1700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4795753"/>
                  </p:ext>
                </p:extLst>
              </p:nvPr>
            </p:nvGraphicFramePr>
            <p:xfrm>
              <a:off x="4181002" y="2713815"/>
              <a:ext cx="75410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9497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3035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)=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4795753"/>
                  </p:ext>
                </p:extLst>
              </p:nvPr>
            </p:nvGraphicFramePr>
            <p:xfrm>
              <a:off x="4181002" y="2713815"/>
              <a:ext cx="75410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9497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3035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1136" t="-741" r="-20142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2DE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744395" y="2793836"/>
            <a:ext cx="2792647" cy="590485"/>
          </a:xfrm>
          <a:prstGeom prst="rect">
            <a:avLst/>
          </a:prstGeom>
          <a:solidFill>
            <a:srgbClr val="D2DEE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794371" y="4573703"/>
                <a:ext cx="2533386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𝑛𝑘𝑟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371" y="4573703"/>
                <a:ext cx="2533386" cy="1169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05253" y="4554942"/>
                <a:ext cx="2284280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53" y="4554942"/>
                <a:ext cx="2284280" cy="808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6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Model and data parallel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1" y="1690688"/>
            <a:ext cx="5038095" cy="42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1806" y="2286000"/>
            <a:ext cx="4426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Data parallel :	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1. assume all data are </a:t>
            </a:r>
            <a:r>
              <a:rPr lang="en-US" altLang="zh-CN" sz="2400" dirty="0" err="1" smtClean="0"/>
              <a:t>iid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2. online learning</a:t>
            </a:r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341806" y="3800212"/>
            <a:ext cx="5697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Model parallel :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 smtClean="0"/>
              <a:t>	1. </a:t>
            </a:r>
            <a:r>
              <a:rPr lang="en-US" altLang="zh-CN" sz="2400" dirty="0" err="1" smtClean="0"/>
              <a:t>cann’t</a:t>
            </a:r>
            <a:r>
              <a:rPr lang="en-US" altLang="zh-CN" sz="2400" dirty="0" smtClean="0"/>
              <a:t> assume all data are </a:t>
            </a:r>
            <a:r>
              <a:rPr lang="en-US" altLang="zh-CN" sz="2400" dirty="0" err="1" smtClean="0"/>
              <a:t>iid</a:t>
            </a:r>
            <a:endParaRPr lang="en-US" altLang="zh-CN" sz="2400" dirty="0"/>
          </a:p>
          <a:p>
            <a:pPr marL="895350"/>
            <a:r>
              <a:rPr lang="en-US" altLang="zh-CN" sz="2400" dirty="0" smtClean="0"/>
              <a:t>	2. use “</a:t>
            </a:r>
            <a:r>
              <a:rPr lang="en-US" altLang="zh-CN" sz="2400" dirty="0" err="1" smtClean="0"/>
              <a:t>schedule”to</a:t>
            </a:r>
            <a:r>
              <a:rPr lang="en-US" altLang="zh-CN" sz="2400" dirty="0" smtClean="0"/>
              <a:t> control model parallel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	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886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Data parallel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900" y="1290878"/>
            <a:ext cx="10998200" cy="1957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  Key </a:t>
            </a:r>
            <a:r>
              <a:rPr lang="en-US" altLang="zh-CN" sz="2400" dirty="0"/>
              <a:t>to the validity of additivity </a:t>
            </a:r>
            <a:r>
              <a:rPr lang="en-US" altLang="zh-CN" sz="2400" dirty="0" smtClean="0"/>
              <a:t>of updates </a:t>
            </a:r>
            <a:r>
              <a:rPr lang="en-US" altLang="zh-CN" sz="2400" dirty="0"/>
              <a:t>from different workers is the notion of </a:t>
            </a:r>
            <a:r>
              <a:rPr lang="en-US" altLang="zh-CN" sz="2400" dirty="0" smtClean="0"/>
              <a:t>independent </a:t>
            </a:r>
            <a:r>
              <a:rPr lang="en-US" altLang="zh-CN" sz="2400" dirty="0"/>
              <a:t>and identically </a:t>
            </a:r>
            <a:r>
              <a:rPr lang="en-US" altLang="zh-CN" sz="2400" dirty="0" smtClean="0"/>
              <a:t>distributed 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iid</a:t>
            </a:r>
            <a:r>
              <a:rPr lang="en-US" altLang="zh-CN" dirty="0">
                <a:solidFill>
                  <a:srgbClr val="FF0000"/>
                </a:solidFill>
              </a:rPr>
              <a:t>) data</a:t>
            </a:r>
            <a:r>
              <a:rPr lang="en-US" altLang="zh-CN" sz="2400" dirty="0"/>
              <a:t>, which is </a:t>
            </a:r>
            <a:r>
              <a:rPr lang="en-US" altLang="zh-CN" sz="2400" dirty="0" smtClean="0"/>
              <a:t>assumed for </a:t>
            </a:r>
            <a:r>
              <a:rPr lang="en-US" altLang="zh-CN" sz="2400" dirty="0"/>
              <a:t>many ML programs, and implies that each </a:t>
            </a:r>
            <a:r>
              <a:rPr lang="en-US" altLang="zh-CN" sz="2400" dirty="0" smtClean="0"/>
              <a:t>parallel worker </a:t>
            </a:r>
            <a:r>
              <a:rPr lang="en-US" altLang="zh-CN" dirty="0">
                <a:solidFill>
                  <a:srgbClr val="FF0000"/>
                </a:solidFill>
              </a:rPr>
              <a:t>contributes “equally” </a:t>
            </a:r>
            <a:r>
              <a:rPr lang="en-US" altLang="zh-CN" sz="2400" dirty="0"/>
              <a:t>(in a statistical sense) to </a:t>
            </a:r>
            <a:r>
              <a:rPr lang="en-US" altLang="zh-CN" sz="2400" dirty="0" smtClean="0"/>
              <a:t>the ML </a:t>
            </a:r>
            <a:r>
              <a:rPr lang="en-US" altLang="zh-CN" sz="2400" dirty="0"/>
              <a:t>algorithm’s progress 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no matter which </a:t>
            </a:r>
            <a:r>
              <a:rPr lang="en-US" altLang="zh-CN" sz="2400" dirty="0" smtClean="0"/>
              <a:t>data subset it </a:t>
            </a:r>
            <a:r>
              <a:rPr lang="en-US" altLang="zh-CN" sz="2400" dirty="0"/>
              <a:t>uses</a:t>
            </a:r>
            <a:r>
              <a:rPr lang="en-US" altLang="zh-CN" sz="2400" dirty="0" smtClean="0"/>
              <a:t>.</a:t>
            </a:r>
          </a:p>
          <a:p>
            <a:pPr marL="723900" lvl="2" indent="0">
              <a:buNone/>
            </a:pPr>
            <a:r>
              <a:rPr lang="en-US" altLang="zh-CN" dirty="0" smtClean="0"/>
              <a:t>【 Xing </a:t>
            </a:r>
            <a:r>
              <a:rPr lang="en-US" altLang="zh-CN" dirty="0"/>
              <a:t>E P, Ho Q, Dai W, et al. </a:t>
            </a:r>
            <a:r>
              <a:rPr lang="en-US" altLang="zh-CN" dirty="0" err="1"/>
              <a:t>Petuum</a:t>
            </a:r>
            <a:r>
              <a:rPr lang="en-US" altLang="zh-CN" dirty="0"/>
              <a:t>: A new platform for distributed machine learning on big data[J]. IEEE Transactions on Big Data, 2015, 1(2): </a:t>
            </a:r>
            <a:r>
              <a:rPr lang="en-US" altLang="zh-CN" dirty="0" smtClean="0"/>
              <a:t>49-67 】</a:t>
            </a: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596900" y="3745730"/>
            <a:ext cx="1099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“however, if T </a:t>
            </a:r>
            <a:r>
              <a:rPr lang="zh-CN" altLang="en-US" sz="2800" dirty="0">
                <a:solidFill>
                  <a:srgbClr val="FF0000"/>
                </a:solidFill>
              </a:rPr>
              <a:t>is much less </a:t>
            </a:r>
            <a:r>
              <a:rPr lang="zh-CN" altLang="en-US" sz="2400" dirty="0"/>
              <a:t>than m, then it is only necessary for a machine to have access to the data it actually touches.”</a:t>
            </a:r>
            <a:endParaRPr lang="en-US" altLang="zh-CN" sz="2400" dirty="0"/>
          </a:p>
          <a:p>
            <a:r>
              <a:rPr lang="en-US" altLang="zh-CN" sz="2000" dirty="0" smtClean="0"/>
              <a:t>	【</a:t>
            </a:r>
            <a:r>
              <a:rPr lang="en-US" altLang="zh-CN" sz="2000" dirty="0" err="1"/>
              <a:t>Zinkevich</a:t>
            </a:r>
            <a:r>
              <a:rPr lang="en-US" altLang="zh-CN" sz="2000" dirty="0"/>
              <a:t>, Martin, et al. "Parallelized stochastic gradient descent." </a:t>
            </a:r>
            <a:r>
              <a:rPr lang="en-US" altLang="zh-CN" sz="2000" dirty="0" smtClean="0"/>
              <a:t>Advances </a:t>
            </a:r>
            <a:r>
              <a:rPr lang="en-US" altLang="zh-CN" sz="2000" dirty="0"/>
              <a:t>in neural </a:t>
            </a:r>
            <a:r>
              <a:rPr lang="en-US" altLang="zh-CN" sz="2000" dirty="0" smtClean="0"/>
              <a:t>	information </a:t>
            </a:r>
            <a:r>
              <a:rPr lang="en-US" altLang="zh-CN" sz="2000" dirty="0"/>
              <a:t>processing systems. 2010.】</a:t>
            </a:r>
            <a:endParaRPr lang="zh-CN" altLang="en-US" sz="2000" dirty="0"/>
          </a:p>
          <a:p>
            <a:r>
              <a:rPr lang="zh-CN" altLang="en-US" sz="2000" dirty="0" smtClean="0"/>
              <a:t>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6900" y="5283538"/>
            <a:ext cx="1099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 SSP </a:t>
            </a:r>
            <a:r>
              <a:rPr lang="en-US" altLang="zh-CN" sz="2800" dirty="0">
                <a:solidFill>
                  <a:srgbClr val="FF0000"/>
                </a:solidFill>
              </a:rPr>
              <a:t>does not require </a:t>
            </a:r>
            <a:r>
              <a:rPr lang="en-US" altLang="zh-CN" sz="2400" dirty="0"/>
              <a:t>static partitioning; dynamic strategies for load balancing are possible, and </a:t>
            </a:r>
            <a:r>
              <a:rPr lang="en-US" altLang="zh-CN" sz="2400" dirty="0" smtClean="0"/>
              <a:t>will likely </a:t>
            </a:r>
            <a:r>
              <a:rPr lang="en-US" altLang="zh-CN" sz="2400" dirty="0"/>
              <a:t>improve algorithm performance further. </a:t>
            </a:r>
          </a:p>
          <a:p>
            <a:pPr marL="896938"/>
            <a:r>
              <a:rPr lang="en-US" altLang="zh-CN" sz="2000" dirty="0"/>
              <a:t>	【Ho, </a:t>
            </a:r>
            <a:r>
              <a:rPr lang="en-US" altLang="zh-CN" sz="2000" dirty="0" err="1"/>
              <a:t>Qirong</a:t>
            </a:r>
            <a:r>
              <a:rPr lang="en-US" altLang="zh-CN" sz="2000" dirty="0"/>
              <a:t>, et al. "More effective distributed ml via a stale synchronous parallel </a:t>
            </a:r>
            <a:r>
              <a:rPr lang="en-US" altLang="zh-CN" sz="2000" dirty="0" smtClean="0"/>
              <a:t>		parameter </a:t>
            </a:r>
            <a:r>
              <a:rPr lang="en-US" altLang="zh-CN" sz="2000" dirty="0"/>
              <a:t>server." Advances in neural information processing systems. 2013..】</a:t>
            </a:r>
            <a:endParaRPr lang="zh-CN" altLang="en-US" sz="2000" dirty="0" smtClean="0"/>
          </a:p>
          <a:p>
            <a:r>
              <a:rPr lang="zh-CN" altLang="en-US" sz="2000" dirty="0" smtClean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64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93" y="1854367"/>
            <a:ext cx="4952381" cy="22380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model parallel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93" y="4092462"/>
            <a:ext cx="5187653" cy="2232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65762" y="2188585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STRADS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1" y="2188585"/>
            <a:ext cx="4523809" cy="37333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61602" y="4685604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</a:t>
            </a:r>
            <a:r>
              <a:rPr lang="en-US" altLang="zh-CN" sz="2800" b="1" dirty="0" err="1"/>
              <a:t>Petuum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1745542" y="1487488"/>
            <a:ext cx="1832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</a:t>
            </a:r>
            <a:r>
              <a:rPr lang="en-US" altLang="zh-CN" sz="2800" b="1" dirty="0" err="1"/>
              <a:t>DistBelief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71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Block-Greedy Coordinate Descent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828" y="2305335"/>
            <a:ext cx="6949965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B, the total number of feature blocks </a:t>
            </a:r>
            <a:endParaRPr lang="en-US" altLang="zh-CN" sz="2400" dirty="0" smtClean="0"/>
          </a:p>
          <a:p>
            <a:r>
              <a:rPr lang="en-US" altLang="zh-CN" sz="2400" dirty="0" smtClean="0"/>
              <a:t>P</a:t>
            </a:r>
            <a:r>
              <a:rPr lang="en-US" altLang="zh-CN" sz="2400" dirty="0"/>
              <a:t>, the size of the random </a:t>
            </a:r>
            <a:r>
              <a:rPr lang="en-US" altLang="zh-CN" sz="2400" dirty="0" smtClean="0"/>
              <a:t>subset of </a:t>
            </a:r>
            <a:r>
              <a:rPr lang="en-US" altLang="zh-CN" sz="2400" dirty="0"/>
              <a:t>the B blocks that is chosen at every time </a:t>
            </a:r>
            <a:r>
              <a:rPr lang="en-US" altLang="zh-CN" sz="2400" dirty="0" smtClean="0"/>
              <a:t>step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12" y="1456811"/>
            <a:ext cx="2457143" cy="24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29" y="1295449"/>
            <a:ext cx="4182416" cy="9331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r="24708"/>
          <a:stretch/>
        </p:blipFill>
        <p:spPr>
          <a:xfrm>
            <a:off x="161924" y="3392868"/>
            <a:ext cx="6740405" cy="2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867860"/>
                  </p:ext>
                </p:extLst>
              </p:nvPr>
            </p:nvGraphicFramePr>
            <p:xfrm>
              <a:off x="161924" y="5445410"/>
              <a:ext cx="11868151" cy="121126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Block-Greedy 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)]≤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den>
                                </m:f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−1)(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𝑏𝑙𝑜𝑐𝑘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（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dirty="0" smtClean="0"/>
                            <a:t>）</a:t>
                          </a:r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867860"/>
                  </p:ext>
                </p:extLst>
              </p:nvPr>
            </p:nvGraphicFramePr>
            <p:xfrm>
              <a:off x="161924" y="5445410"/>
              <a:ext cx="11868151" cy="121126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1211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Block-Greedy 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481" t="-503" r="-84014" b="-34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205" t="-503" r="-411" b="-34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parallel lasso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782" y="1386452"/>
            <a:ext cx="3272257" cy="7315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95" y="105104"/>
            <a:ext cx="4232031" cy="6487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49" y="3682866"/>
            <a:ext cx="3771349" cy="1379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4921055"/>
                  </p:ext>
                </p:extLst>
              </p:nvPr>
            </p:nvGraphicFramePr>
            <p:xfrm>
              <a:off x="161924" y="5445410"/>
              <a:ext cx="11868151" cy="117240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𝐶𝑑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den>
                                </m:f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−1)(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/>
                                        </m:s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4921055"/>
                  </p:ext>
                </p:extLst>
              </p:nvPr>
            </p:nvGraphicFramePr>
            <p:xfrm>
              <a:off x="161924" y="5445410"/>
              <a:ext cx="11868151" cy="117240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1172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Coordinate </a:t>
                          </a:r>
                          <a:r>
                            <a:rPr lang="en-US" altLang="zh-CN" dirty="0" smtClean="0"/>
                            <a:t>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481" t="-518" r="-84014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205" t="-518" r="-411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31761" y="2330164"/>
                <a:ext cx="3566104" cy="679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1" y="2330164"/>
                <a:ext cx="3566104" cy="679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45782" y="3022432"/>
                <a:ext cx="3232360" cy="399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82" y="3022432"/>
                <a:ext cx="3232360" cy="399725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332364" y="3759738"/>
            <a:ext cx="1885675" cy="629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493000" y="177800"/>
            <a:ext cx="4603750" cy="10858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274615"/>
            <a:ext cx="4097905" cy="7532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9" y="1269453"/>
            <a:ext cx="4237600" cy="131738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037942" y="0"/>
            <a:ext cx="6004379" cy="6830043"/>
            <a:chOff x="6109942" y="312550"/>
            <a:chExt cx="6295238" cy="70634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752" y="2398264"/>
              <a:ext cx="6247619" cy="355238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561" y="5833121"/>
              <a:ext cx="6200000" cy="154285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942" y="312550"/>
              <a:ext cx="6295238" cy="208571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42" y="2941757"/>
            <a:ext cx="5009524" cy="3219048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71911"/>
              </p:ext>
            </p:extLst>
          </p:nvPr>
        </p:nvGraphicFramePr>
        <p:xfrm>
          <a:off x="4741280" y="3479792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199366"/>
              </p:ext>
            </p:extLst>
          </p:nvPr>
        </p:nvGraphicFramePr>
        <p:xfrm>
          <a:off x="4762474" y="3486471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23367"/>
              </p:ext>
            </p:extLst>
          </p:nvPr>
        </p:nvGraphicFramePr>
        <p:xfrm>
          <a:off x="4783668" y="3500245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10092"/>
              </p:ext>
            </p:extLst>
          </p:nvPr>
        </p:nvGraphicFramePr>
        <p:xfrm>
          <a:off x="4746195" y="3514204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70789"/>
              </p:ext>
            </p:extLst>
          </p:nvPr>
        </p:nvGraphicFramePr>
        <p:xfrm>
          <a:off x="4767389" y="3520883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9328"/>
              </p:ext>
            </p:extLst>
          </p:nvPr>
        </p:nvGraphicFramePr>
        <p:xfrm>
          <a:off x="4788583" y="3534657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80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86407" y="1872922"/>
            <a:ext cx="10515600" cy="4351338"/>
          </a:xfrm>
        </p:spPr>
        <p:txBody>
          <a:bodyPr/>
          <a:lstStyle/>
          <a:p>
            <a:r>
              <a:rPr lang="en-US" altLang="zh-CN" sz="3600" b="1" dirty="0"/>
              <a:t>Why distributed machine learning</a:t>
            </a:r>
          </a:p>
          <a:p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More </a:t>
            </a:r>
            <a:r>
              <a:rPr lang="en-US" altLang="zh-CN" sz="2800" dirty="0" smtClean="0"/>
              <a:t>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More complex </a:t>
            </a:r>
            <a:r>
              <a:rPr lang="en-US" altLang="zh-CN" sz="2800" dirty="0" smtClean="0"/>
              <a:t>model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Speed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9264"/>
            <a:ext cx="5754641" cy="277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22" y="5144775"/>
            <a:ext cx="6933278" cy="16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" y="1601401"/>
            <a:ext cx="12049200" cy="4970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92150" y="365125"/>
            <a:ext cx="1080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Summary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079500" y="2650674"/>
            <a:ext cx="660400" cy="180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908800" y="4356100"/>
            <a:ext cx="1473200" cy="635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908800" y="5054600"/>
            <a:ext cx="14732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908800" y="5791954"/>
            <a:ext cx="1473200" cy="4044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574540" y="2616993"/>
            <a:ext cx="1473200" cy="635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574540" y="3265883"/>
            <a:ext cx="1473200" cy="545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574540" y="3825080"/>
            <a:ext cx="1473200" cy="545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074348" y="1419885"/>
            <a:ext cx="5414559" cy="51667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970684" y="5168900"/>
            <a:ext cx="3130510" cy="130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Something not covered: Boost</a:t>
            </a:r>
          </a:p>
          <a:p>
            <a:pPr algn="ctr"/>
            <a:r>
              <a:rPr lang="en-US" altLang="zh-CN" dirty="0" smtClean="0"/>
              <a:t>MCMC </a:t>
            </a:r>
          </a:p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7753" y="2712541"/>
            <a:ext cx="5426122" cy="1325563"/>
          </a:xfrm>
        </p:spPr>
        <p:txBody>
          <a:bodyPr>
            <a:normAutofit/>
          </a:bodyPr>
          <a:lstStyle/>
          <a:p>
            <a:r>
              <a:rPr lang="en-US" altLang="zh-CN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506970"/>
            <a:ext cx="10515600" cy="4351338"/>
          </a:xfrm>
        </p:spPr>
        <p:txBody>
          <a:bodyPr/>
          <a:lstStyle/>
          <a:p>
            <a:r>
              <a:rPr lang="en-US" altLang="zh-CN" sz="3600" b="1" dirty="0"/>
              <a:t>How distributed machine learning</a:t>
            </a:r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468"/>
            <a:ext cx="12049200" cy="49706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5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968" y="1436378"/>
            <a:ext cx="10515600" cy="4351338"/>
          </a:xfrm>
        </p:spPr>
        <p:txBody>
          <a:bodyPr/>
          <a:lstStyle/>
          <a:p>
            <a:r>
              <a:rPr lang="en-US" altLang="zh-CN" sz="3600" b="1" dirty="0" smtClean="0"/>
              <a:t>Some </a:t>
            </a:r>
            <a:r>
              <a:rPr lang="en-US" altLang="zh-CN" sz="3600" b="1" dirty="0"/>
              <a:t>potential </a:t>
            </a:r>
            <a:r>
              <a:rPr lang="en-US" altLang="zh-CN" sz="3600" b="1" dirty="0" smtClean="0"/>
              <a:t>problem </a:t>
            </a:r>
          </a:p>
          <a:p>
            <a:endParaRPr lang="en-US" altLang="zh-CN" sz="36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Convergence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Communication cost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Data and parameter distributed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78" y="2797773"/>
            <a:ext cx="6171429" cy="3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26" y="2788249"/>
            <a:ext cx="5542857" cy="3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683" y="2207296"/>
            <a:ext cx="5038095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Implementation of </a:t>
            </a:r>
            <a:r>
              <a:rPr lang="en-US" altLang="zh-CN" b="1" dirty="0" smtClean="0"/>
              <a:t>DML</a:t>
            </a:r>
            <a:endParaRPr lang="en-US" altLang="zh-CN" sz="24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595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Synchronous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Cyclic asynchronous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Lock-free asynchronous SGD(</a:t>
            </a:r>
            <a:r>
              <a:rPr lang="en-US" altLang="zh-CN" dirty="0" err="1" smtClean="0"/>
              <a:t>hogwild</a:t>
            </a:r>
            <a:r>
              <a:rPr lang="en-US" altLang="zh-CN" dirty="0" smtClean="0"/>
              <a:t>!)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Downpour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Stale Synchronous </a:t>
            </a:r>
            <a:r>
              <a:rPr lang="en-US" altLang="zh-CN" dirty="0"/>
              <a:t>Parallel Parameter </a:t>
            </a:r>
            <a:r>
              <a:rPr lang="en-US" altLang="zh-CN" dirty="0" smtClean="0"/>
              <a:t>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Elastic averaging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Others 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029" y="46402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8019" y="1564843"/>
            <a:ext cx="5257800" cy="4351338"/>
          </a:xfrm>
        </p:spPr>
        <p:txBody>
          <a:bodyPr/>
          <a:lstStyle/>
          <a:p>
            <a:r>
              <a:rPr lang="en-US" altLang="zh-CN" dirty="0" smtClean="0"/>
              <a:t>Advantage(compare to GD)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Disadvantage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Consider </a:t>
            </a:r>
            <a:r>
              <a:rPr lang="en-US" altLang="zh-CN" dirty="0" err="1" smtClean="0"/>
              <a:t>minibatchSGD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4411"/>
          <a:stretch/>
        </p:blipFill>
        <p:spPr>
          <a:xfrm>
            <a:off x="166481" y="1316120"/>
            <a:ext cx="6234319" cy="1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11310" y="6141681"/>
                <a:ext cx="3559885" cy="684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Convex , smooth 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Strongly convex , smooth :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10" y="6141681"/>
                <a:ext cx="3559885" cy="684675"/>
              </a:xfrm>
              <a:prstGeom prst="rect">
                <a:avLst/>
              </a:prstGeom>
              <a:blipFill>
                <a:blip r:embed="rId4"/>
                <a:stretch>
                  <a:fillRect l="-1370" t="-885" b="-1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417009" y="3008196"/>
                <a:ext cx="5348488" cy="347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—————————————————————</a:t>
                </a:r>
              </a:p>
              <a:p>
                <a:r>
                  <a:rPr lang="en-US" altLang="zh-CN" dirty="0" smtClean="0"/>
                  <a:t>Algorithm2  </a:t>
                </a:r>
                <a:r>
                  <a:rPr lang="en-US" altLang="zh-CN" b="1" dirty="0" err="1" smtClean="0"/>
                  <a:t>minibatchSGD</a:t>
                </a:r>
                <a:r>
                  <a:rPr lang="en-US" altLang="zh-CN" b="1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)</a:t>
                </a:r>
              </a:p>
              <a:p>
                <a:r>
                  <a:rPr lang="en-US" altLang="zh-CN" dirty="0" smtClean="0"/>
                  <a:t>—————————————————————</a:t>
                </a:r>
                <a:endParaRPr lang="en-US" dirty="0" smtClean="0"/>
              </a:p>
              <a:p>
                <a:r>
                  <a:rPr lang="en-US" b="1" dirty="0" smtClean="0"/>
                  <a:t>Iterate</a:t>
                </a:r>
                <a:r>
                  <a:rPr lang="en-US" dirty="0" smtClean="0"/>
                  <a:t>: for t=1 to T do</a:t>
                </a:r>
              </a:p>
              <a:p>
                <a:r>
                  <a:rPr lang="en-US" dirty="0" smtClean="0"/>
                  <a:t>     </a:t>
                </a:r>
                <a:r>
                  <a:rPr lang="en-US" b="1" dirty="0" smtClean="0"/>
                  <a:t>Iterate</a:t>
                </a:r>
                <a:r>
                  <a:rPr lang="en-US" dirty="0" smtClean="0"/>
                  <a:t>: for </a:t>
                </a:r>
                <a:r>
                  <a:rPr lang="en-US" dirty="0"/>
                  <a:t>k</a:t>
                </a:r>
                <a:r>
                  <a:rPr lang="en-US" dirty="0" smtClean="0"/>
                  <a:t>=1,2,…,m do</a:t>
                </a:r>
              </a:p>
              <a:p>
                <a:r>
                  <a:rPr lang="en-US" dirty="0" smtClean="0"/>
                  <a:t>          Randomly 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and calculate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     end</a:t>
                </a:r>
              </a:p>
              <a:p>
                <a:r>
                  <a:rPr lang="en-US" b="1" dirty="0"/>
                  <a:t> </a:t>
                </a:r>
                <a:r>
                  <a:rPr lang="en-US" b="1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tk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b="1" dirty="0" smtClean="0"/>
                  <a:t>end</a:t>
                </a:r>
              </a:p>
              <a:p>
                <a:r>
                  <a:rPr lang="en-US" altLang="zh-CN" b="1" dirty="0"/>
                  <a:t>—————————————————————</a:t>
                </a: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9" y="3008196"/>
                <a:ext cx="5348488" cy="3475823"/>
              </a:xfrm>
              <a:prstGeom prst="rect">
                <a:avLst/>
              </a:prstGeom>
              <a:blipFill>
                <a:blip r:embed="rId5"/>
                <a:stretch>
                  <a:fillRect l="-911" t="-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537029" y="4223657"/>
            <a:ext cx="5384800" cy="10885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6720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Synchronous</a:t>
            </a:r>
            <a:r>
              <a:rPr lang="en-US" altLang="zh-CN" dirty="0"/>
              <a:t> </a:t>
            </a:r>
            <a:r>
              <a:rPr lang="en-US" altLang="zh-CN" b="1" dirty="0"/>
              <a:t>SGD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37034"/>
          <a:stretch/>
        </p:blipFill>
        <p:spPr>
          <a:xfrm>
            <a:off x="233689" y="2803821"/>
            <a:ext cx="5361123" cy="1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2969"/>
            <a:ext cx="6342857" cy="1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013345"/>
            <a:ext cx="2676190" cy="17904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4848" y="5107449"/>
            <a:ext cx="4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Consider :</a:t>
            </a:r>
          </a:p>
          <a:p>
            <a:r>
              <a:rPr lang="en-US" altLang="zh-CN" sz="3200" dirty="0" smtClean="0"/>
              <a:t>	If a worker failed</a:t>
            </a:r>
          </a:p>
          <a:p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857" y="1141468"/>
            <a:ext cx="5219048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3180</Words>
  <Application>Microsoft Office PowerPoint</Application>
  <PresentationFormat>Widescreen</PresentationFormat>
  <Paragraphs>373</Paragraphs>
  <Slides>41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Distributed Machine Learning</vt:lpstr>
      <vt:lpstr>Outline</vt:lpstr>
      <vt:lpstr>Overview of distributed machine learning</vt:lpstr>
      <vt:lpstr>Overview of distributed machine learning</vt:lpstr>
      <vt:lpstr>Overview of distributed machine learning</vt:lpstr>
      <vt:lpstr>Overview of distributed machine learning</vt:lpstr>
      <vt:lpstr>Implementation of DML</vt:lpstr>
      <vt:lpstr>SGD</vt:lpstr>
      <vt:lpstr>Synchronous SGD</vt:lpstr>
      <vt:lpstr>Cyclic asynchronous SGD</vt:lpstr>
      <vt:lpstr>Lock-free asynchronous SGD(hogwild!)</vt:lpstr>
      <vt:lpstr>PowerPoint Presentation</vt:lpstr>
      <vt:lpstr>Downpour SGD</vt:lpstr>
      <vt:lpstr>PowerPoint Presentation</vt:lpstr>
      <vt:lpstr>Stale Synchronous Parallel Parameter Server</vt:lpstr>
      <vt:lpstr>Elastic averaging SGD </vt:lpstr>
      <vt:lpstr>PowerPoint Presentation</vt:lpstr>
      <vt:lpstr>PowerPoint Presentation</vt:lpstr>
      <vt:lpstr>PowerPoint Presentation</vt:lpstr>
      <vt:lpstr>Others(ADMM)</vt:lpstr>
      <vt:lpstr>Others(ADMM decentralize)</vt:lpstr>
      <vt:lpstr>Others（SVRG）</vt:lpstr>
      <vt:lpstr>PowerPoint Presentation</vt:lpstr>
      <vt:lpstr>Some definition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Tradeoff between computation and communication</vt:lpstr>
      <vt:lpstr>Tradeoff between computation and communication</vt:lpstr>
      <vt:lpstr>PowerPoint Presentation</vt:lpstr>
      <vt:lpstr>Tradeoff between computation and communication</vt:lpstr>
      <vt:lpstr>Model and data parallel</vt:lpstr>
      <vt:lpstr>Data parallel</vt:lpstr>
      <vt:lpstr>model parallel</vt:lpstr>
      <vt:lpstr>Block-Greedy Coordinate Descent</vt:lpstr>
      <vt:lpstr>Model parallel lasso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Machine Learning</dc:title>
  <dc:creator>wang wang</dc:creator>
  <cp:lastModifiedBy>Yue Wang (MSR Student-Person Consulting)</cp:lastModifiedBy>
  <cp:revision>269</cp:revision>
  <dcterms:created xsi:type="dcterms:W3CDTF">2016-07-23T13:39:16Z</dcterms:created>
  <dcterms:modified xsi:type="dcterms:W3CDTF">2016-09-28T08:13:34Z</dcterms:modified>
</cp:coreProperties>
</file>